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0" r:id="rId2"/>
    <p:sldId id="281" r:id="rId3"/>
    <p:sldId id="273" r:id="rId4"/>
    <p:sldId id="274" r:id="rId5"/>
    <p:sldId id="288" r:id="rId6"/>
    <p:sldId id="289" r:id="rId7"/>
    <p:sldId id="290" r:id="rId8"/>
    <p:sldId id="291" r:id="rId9"/>
    <p:sldId id="293" r:id="rId10"/>
    <p:sldId id="294" r:id="rId11"/>
    <p:sldId id="295" r:id="rId12"/>
    <p:sldId id="298" r:id="rId13"/>
    <p:sldId id="299" r:id="rId14"/>
    <p:sldId id="300" r:id="rId15"/>
    <p:sldId id="296" r:id="rId16"/>
    <p:sldId id="306" r:id="rId17"/>
    <p:sldId id="307" r:id="rId18"/>
    <p:sldId id="308" r:id="rId19"/>
    <p:sldId id="309" r:id="rId20"/>
    <p:sldId id="301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3E4F57"/>
    <a:srgbClr val="DDDDDD"/>
    <a:srgbClr val="BBBBBB"/>
    <a:srgbClr val="595959"/>
    <a:srgbClr val="575F5E"/>
    <a:srgbClr val="CBCB75"/>
    <a:srgbClr val="FC6446"/>
    <a:srgbClr val="03C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3"/>
    <p:restoredTop sz="95890"/>
  </p:normalViewPr>
  <p:slideViewPr>
    <p:cSldViewPr snapToGrid="0">
      <p:cViewPr varScale="1">
        <p:scale>
          <a:sx n="93" d="100"/>
          <a:sy n="93" d="100"/>
        </p:scale>
        <p:origin x="2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F965D-7B2B-45FC-A3A2-E1AA2FEA0B31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597E-7A4A-4404-A3F1-03C817E1A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1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49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0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505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6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8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3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7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5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68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97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95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9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5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6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0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2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9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48FF77-7327-4960-8393-46EFB4D8A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EA56804-E534-4DED-9915-DEB341673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D4996CE-39C0-4489-86E6-342D67B2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A8D87C-156B-4F98-A9AA-1B103C8E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CC36DE9-844F-4BE8-9E39-7F32D4C5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0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D760BA-0FEE-4561-A37D-EF647CEB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603036D-571B-40C2-A92E-7FA0FB6D8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873AD10-9104-4712-B5E7-1A6AA3BA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D2E434-78C9-47A6-BA16-94A813CA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A5BB34A-57B8-45B9-9D87-3DE1CC62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3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D977BBF-5A7E-4631-BECC-D7A79AD91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4E76FF2-DC57-49ED-925F-0D097AFF3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68EB44-A2B7-4C7B-A127-23F8F770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9DB54E-9308-4860-9202-E999F14B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F90A4B-56CB-4170-B94A-0D2B493F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56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7B51E-60CA-4E28-84C6-5966CCE5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CCF6A6E-8548-48D2-895D-F4E94706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44856B-2054-4242-9BE7-4C3CE829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EEB986-997B-4249-A0AA-E642E0AA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62AD04-DD49-4458-9CDE-558E0DD5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0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CBF40B-FBC3-485E-8510-2F750AF6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8532411-0D1E-497C-83C7-9C7FC1D7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615E9F-4189-43B8-BF57-DA3CF931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DBCC9BE-47F8-4C3B-B7BF-2B692207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D8BDC0D-5636-4C04-BF34-0C63CB13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1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2BF296-3B81-42A2-B8A9-340E20BB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3545574-62DB-46A9-ACFD-593FFCEA2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0D823D-4ADF-4FB4-B2ED-B2E55B888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02FB011-EABD-4A88-A401-A2DC748C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DD39059-096B-4F44-99BD-9F77F985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CA0CA3-3FFF-4EFE-81EF-569C104C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2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4D5C45-9FA9-4886-B08B-27A96645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8BD05B3-C397-4354-9047-A75F30624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3BC7872-442C-4EC3-B8AE-24A8CE5D8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0EFEDC0-2EBC-497E-B8BA-ED8EF3451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634D1D0-7628-408F-BAA6-162A8C5F3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283751E-3F51-4B9D-A10C-108BFCD5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DBD3FAD6-5267-43B4-989B-874F5767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76E4F50-C0A7-409E-920F-3D55F886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4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EF7AC4-FAC1-4E3B-9A9E-1BEB1C08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9407220-FB6D-4F74-B562-3A258287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8B975F3-FDE5-49C3-9F92-A9EBF48F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8D40C4A-5398-43A2-A0E0-508E72A0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2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47AE30A-2EB1-4C82-9C3B-245FE875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8A07AD9-B27C-4996-8839-7D809DFB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2864E9F-8C7E-48B8-B403-C50A06F0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13EC00-FE96-41AD-80F8-B9717C9F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49E42B-D190-4381-98A4-215388AAB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E41192D-A62F-494F-9122-66717B353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6774E1C-E1FA-46C9-B4F1-32DE9EF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17A520-70E4-461C-B967-865DE9D5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8B350F5-05BB-4735-8BF0-8B41DA36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0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89F4A7-4BB7-4D54-87DB-2C5D7BDF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B9091B8-1672-4D5C-9458-831664798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574E6CE-0BFE-4FF4-B821-DFC03D318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2142BF5-63EC-4F73-994C-AA6669D8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67B925-8200-44BB-834D-91765F4F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6B767F2-E710-4745-95EA-8C9451A2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4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A6DDFEAE-0FFB-4587-8916-A6B6135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3C3B29D-AFDB-4DEE-9557-8AAB43691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96E247-1E12-4A66-9541-0F9DA085E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1B69-109C-4588-9767-823F56FF613E}" type="datetimeFigureOut">
              <a:rPr lang="ko-KR" altLang="en-US" smtClean="0"/>
              <a:t>2019. 12. 3.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01FA17B-8B6D-439B-8B2E-C304B4372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21DD05-035A-4132-9F7A-053593F11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FFFF5-8C04-4E1E-8496-7C6E34D72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c.scrapy.org/" TargetMode="External"/><Relationship Id="rId4" Type="http://schemas.openxmlformats.org/officeDocument/2006/relationships/hyperlink" Target="https://qssdev.tistory.com/42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quotes.toscrape.com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bitly.kr/zoA51GW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hyperlink" Target="http://chris.photobooks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OqmTMh" TargetMode="External"/><Relationship Id="rId4" Type="http://schemas.openxmlformats.org/officeDocument/2006/relationships/hyperlink" Target="http://bitly.kr/Iyy2FOt" TargetMode="External"/><Relationship Id="rId5" Type="http://schemas.openxmlformats.org/officeDocument/2006/relationships/hyperlink" Target="http://bitly.kr/cHzkXWD" TargetMode="External"/><Relationship Id="rId6" Type="http://schemas.openxmlformats.org/officeDocument/2006/relationships/hyperlink" Target="http://bit.ly/2rQOY7N" TargetMode="External"/><Relationship Id="rId7" Type="http://schemas.openxmlformats.org/officeDocument/2006/relationships/hyperlink" Target="http://bitly.kr/fUAK7p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xmlns="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71723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45CF69-3FC7-4424-9D97-93CD2990CF42}"/>
              </a:ext>
            </a:extLst>
          </p:cNvPr>
          <p:cNvSpPr txBox="1"/>
          <p:nvPr/>
        </p:nvSpPr>
        <p:spPr>
          <a:xfrm>
            <a:off x="1354613" y="2723392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Hufstory technical seminar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xmlns="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4BC8E-25DC-442A-AA04-C2DBEAD19BB3}"/>
              </a:ext>
            </a:extLst>
          </p:cNvPr>
          <p:cNvSpPr txBox="1"/>
          <p:nvPr/>
        </p:nvSpPr>
        <p:spPr>
          <a:xfrm>
            <a:off x="1318798" y="1235945"/>
            <a:ext cx="745107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37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라이브러리</a:t>
            </a:r>
            <a:endParaRPr lang="en-US" altLang="ko-KR" sz="3700" dirty="0" smtClean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37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Scrapy</a:t>
            </a:r>
            <a:r>
              <a:rPr lang="ko-KR" altLang="en-US" sz="37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를 이용한 </a:t>
            </a:r>
            <a:r>
              <a:rPr lang="en-US" altLang="ko-KR" sz="37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Crawling </a:t>
            </a:r>
            <a:r>
              <a:rPr lang="ko-KR" altLang="en-US" sz="37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배워보기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Rectangle 1"/>
          <p:cNvSpPr/>
          <p:nvPr/>
        </p:nvSpPr>
        <p:spPr>
          <a:xfrm rot="20700000">
            <a:off x="3474721" y="3535601"/>
            <a:ext cx="6435634" cy="121049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Linux, </a:t>
            </a:r>
            <a:r>
              <a:rPr lang="en-US" dirty="0" err="1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macOS</a:t>
            </a:r>
            <a:r>
              <a:rPr lang="ko-KR" altLang="en-US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 를 추천 드립니다</a:t>
            </a:r>
            <a:r>
              <a:rPr lang="en-US" altLang="ko-KR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Windows</a:t>
            </a:r>
            <a:r>
              <a:rPr lang="ko-KR" altLang="en-US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도 가능 하지만 리눅스 기반 </a:t>
            </a:r>
            <a:r>
              <a:rPr lang="en-US" altLang="ko-KR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OS </a:t>
            </a:r>
            <a:r>
              <a:rPr lang="ko-KR" altLang="en-US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추천</a:t>
            </a:r>
            <a:r>
              <a:rPr lang="ko-KR" altLang="en-US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드립니다</a:t>
            </a:r>
            <a:r>
              <a:rPr lang="en-US" altLang="ko-KR" dirty="0" smtClean="0">
                <a:solidFill>
                  <a:schemeClr val="tx1"/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  <a:endParaRPr lang="en-US" dirty="0">
              <a:solidFill>
                <a:schemeClr val="tx1"/>
              </a:solidFill>
              <a:latin typeface="NanumSquareOTF" charset="-127"/>
              <a:ea typeface="NanumSquareOTF" charset="-127"/>
              <a:cs typeface="NanumSquare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82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1" cy="1699572"/>
            <a:chOff x="389909" y="1095874"/>
            <a:chExt cx="1031051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521355" y="2019204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Install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320924" y="3840443"/>
            <a:ext cx="1107997" cy="1589670"/>
            <a:chOff x="348232" y="3803119"/>
            <a:chExt cx="1107997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48232" y="3803119"/>
              <a:ext cx="11079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virtualenv 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설치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393918" y="4135134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Scrapy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설치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352240" y="4467149"/>
              <a:ext cx="10999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Create Project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809867" y="479916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7B0C462B-FD2A-465C-BEB9-D82A6163A3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190F885-C457-42DC-A547-916DAECCDB7A}"/>
              </a:ext>
            </a:extLst>
          </p:cNvPr>
          <p:cNvSpPr txBox="1"/>
          <p:nvPr/>
        </p:nvSpPr>
        <p:spPr>
          <a:xfrm>
            <a:off x="2803929" y="522540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Scrapy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설치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99" y="1115878"/>
            <a:ext cx="6051127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1" cy="1699572"/>
            <a:chOff x="389909" y="1095874"/>
            <a:chExt cx="1031051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521355" y="2019204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Install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243179" y="3840443"/>
            <a:ext cx="1263487" cy="1589670"/>
            <a:chOff x="270487" y="3803119"/>
            <a:chExt cx="1263487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48232" y="3803119"/>
              <a:ext cx="11079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virtualenv 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설치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446017" y="4135134"/>
              <a:ext cx="9124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설치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270487" y="4467149"/>
              <a:ext cx="1263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Create Project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809867" y="479916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DAC261DF-A5FC-441D-B985-8A8CCB11CE2C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ED5AB69-B356-426E-8E23-88BB7418AC5C}"/>
              </a:ext>
            </a:extLst>
          </p:cNvPr>
          <p:cNvSpPr txBox="1"/>
          <p:nvPr/>
        </p:nvSpPr>
        <p:spPr>
          <a:xfrm>
            <a:off x="2654852" y="522540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Create Project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80E9596-62F9-42CD-BC04-AFAFF68AA3A8}"/>
              </a:ext>
            </a:extLst>
          </p:cNvPr>
          <p:cNvSpPr txBox="1"/>
          <p:nvPr/>
        </p:nvSpPr>
        <p:spPr>
          <a:xfrm>
            <a:off x="2454899" y="1050751"/>
            <a:ext cx="248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Scrapy Project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를 생성해 보자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88" y="751971"/>
            <a:ext cx="7226446" cy="64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7004" y="3840443"/>
            <a:ext cx="1455848" cy="1589670"/>
            <a:chOff x="174312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24192" y="3803119"/>
              <a:ext cx="1156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의 장점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12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9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406744" y="4799164"/>
              <a:ext cx="9909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Basic </a:t>
              </a:r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B359E6-7A69-4880-8FD7-7212D16B5881}"/>
              </a:ext>
            </a:extLst>
          </p:cNvPr>
          <p:cNvSpPr txBox="1"/>
          <p:nvPr/>
        </p:nvSpPr>
        <p:spPr>
          <a:xfrm>
            <a:off x="2710959" y="522540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Scrapy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의 장점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B0A41E7-3736-489F-A24D-2CF5DEC24EB3}"/>
              </a:ext>
            </a:extLst>
          </p:cNvPr>
          <p:cNvSpPr txBox="1"/>
          <p:nvPr/>
        </p:nvSpPr>
        <p:spPr>
          <a:xfrm>
            <a:off x="2323100" y="1330554"/>
            <a:ext cx="6082114" cy="20544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설정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이 쉽다</a:t>
            </a:r>
            <a:r>
              <a:rPr lang="en-US" altLang="ko-KR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문서화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가 잘 되어있다</a:t>
            </a:r>
            <a:r>
              <a:rPr lang="en-US" altLang="ko-KR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en-US" sz="1700" spc="300" dirty="0">
                <a:latin typeface="NanumSquareOTF" charset="-127"/>
                <a:ea typeface="NanumSquareOTF" charset="-127"/>
                <a:cs typeface="NanumSquareOTF" charset="-127"/>
                <a:hlinkClick r:id="rId3"/>
              </a:rPr>
              <a:t>http://</a:t>
            </a:r>
            <a:r>
              <a:rPr lang="en-US" sz="1700" spc="300" dirty="0" smtClean="0">
                <a:latin typeface="NanumSquareOTF" charset="-127"/>
                <a:ea typeface="NanumSquareOTF" charset="-127"/>
                <a:cs typeface="NanumSquareOTF" charset="-127"/>
                <a:hlinkClick r:id="rId3"/>
              </a:rPr>
              <a:t>doc.scrapy.org</a:t>
            </a:r>
            <a:endParaRPr lang="en-US" altLang="ko-KR" sz="17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OTF" charset="-127"/>
              <a:ea typeface="NanumSquareOTF" charset="-127"/>
              <a:cs typeface="NanumSquare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JSON / XML / CSV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en-US" altLang="ko-KR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export </a:t>
            </a:r>
            <a:r>
              <a:rPr lang="ko-KR" altLang="en-US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지원</a:t>
            </a:r>
            <a:endParaRPr lang="en-US" altLang="ko-KR" sz="17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OTF" charset="-127"/>
              <a:ea typeface="NanumSquareOTF" charset="-127"/>
              <a:cs typeface="NanumSquare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xpath</a:t>
            </a:r>
            <a:r>
              <a:rPr lang="en-US" altLang="ko-KR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지원</a:t>
            </a:r>
            <a:r>
              <a:rPr lang="en-US" altLang="ko-KR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en-US" sz="1700" spc="300" dirty="0"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https://</a:t>
            </a:r>
            <a:r>
              <a:rPr lang="en-US" sz="1700" spc="300" dirty="0" smtClean="0"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qssdev.tistory.com/42</a:t>
            </a:r>
            <a:endParaRPr lang="en-US" altLang="ko-KR" sz="17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OTF" charset="-127"/>
              <a:ea typeface="NanumSquareOTF" charset="-127"/>
              <a:cs typeface="NanumSquare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로그인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이나 </a:t>
            </a:r>
            <a:r>
              <a:rPr lang="ko-KR" altLang="en-US" sz="17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세션 쿠키 </a:t>
            </a:r>
            <a:r>
              <a:rPr lang="ko-KR" altLang="en-US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처리 편함</a:t>
            </a:r>
            <a:r>
              <a:rPr lang="en-US" altLang="ko-KR" sz="17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  <a:endParaRPr lang="en-US" altLang="ko-KR" sz="1700" spc="300" dirty="0">
              <a:solidFill>
                <a:schemeClr val="tx1">
                  <a:lumMod val="65000"/>
                  <a:lumOff val="35000"/>
                </a:schemeClr>
              </a:solidFill>
              <a:latin typeface="NanumSquareOTF" charset="-127"/>
              <a:ea typeface="NanumSquareOTF" charset="-127"/>
              <a:cs typeface="NanumSquare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4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</a:t>
              </a:r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33188" y="3840443"/>
            <a:ext cx="1683474" cy="1589670"/>
            <a:chOff x="60496" y="3803119"/>
            <a:chExt cx="1683474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9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 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60496" y="4135134"/>
              <a:ext cx="1683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7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406744" y="4799164"/>
              <a:ext cx="9909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Basic </a:t>
              </a:r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7B0C462B-FD2A-465C-BEB9-D82A6163A3A9}"/>
              </a:ext>
            </a:extLst>
          </p:cNvPr>
          <p:cNvSpPr/>
          <p:nvPr/>
        </p:nvSpPr>
        <p:spPr>
          <a:xfrm>
            <a:off x="2323099" y="430208"/>
            <a:ext cx="22399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190F885-C457-42DC-A547-916DAECCDB7A}"/>
              </a:ext>
            </a:extLst>
          </p:cNvPr>
          <p:cNvSpPr txBox="1"/>
          <p:nvPr/>
        </p:nvSpPr>
        <p:spPr>
          <a:xfrm>
            <a:off x="2387151" y="522540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Scrapy Architecture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56" t="543" r="-256" b="-543"/>
          <a:stretch/>
        </p:blipFill>
        <p:spPr>
          <a:xfrm>
            <a:off x="2096098" y="1557539"/>
            <a:ext cx="5936799" cy="4198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8170079" y="1557539"/>
            <a:ext cx="38859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순서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Scrapy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Engine -&gt; Scheduler -&gt; Downloader -&gt; Internet -&gt; Downloader -&gt; </a:t>
            </a: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Spiders -&gt; Item Pipeline</a:t>
            </a:r>
          </a:p>
        </p:txBody>
      </p:sp>
    </p:spTree>
    <p:extLst>
      <p:ext uri="{BB962C8B-B14F-4D97-AF65-F5344CB8AC3E}">
        <p14:creationId xmlns:p14="http://schemas.microsoft.com/office/powerpoint/2010/main" val="155067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7005" y="3840443"/>
            <a:ext cx="1455848" cy="1589670"/>
            <a:chOff x="174313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7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</a:t>
              </a:r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13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39178" y="4467149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406747" y="4799164"/>
              <a:ext cx="9909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Basic Scrapy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DAC261DF-A5FC-441D-B985-8A8CCB11CE2C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ED5AB69-B356-426E-8E23-88BB7418AC5C}"/>
              </a:ext>
            </a:extLst>
          </p:cNvPr>
          <p:cNvSpPr txBox="1"/>
          <p:nvPr/>
        </p:nvSpPr>
        <p:spPr>
          <a:xfrm>
            <a:off x="3127739" y="522540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Item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33" y="1050751"/>
            <a:ext cx="8462414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6998" y="3840443"/>
            <a:ext cx="1455848" cy="1589670"/>
            <a:chOff x="174306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4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</a:t>
              </a:r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06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7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337016" y="4799164"/>
              <a:ext cx="1130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Basic Scrapy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098" y="430208"/>
            <a:ext cx="2759889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60CD4D6-39C6-4893-8E8D-681433D611D3}"/>
              </a:ext>
            </a:extLst>
          </p:cNvPr>
          <p:cNvSpPr txBox="1"/>
          <p:nvPr/>
        </p:nvSpPr>
        <p:spPr>
          <a:xfrm>
            <a:off x="2418876" y="507152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Basic Scrapy –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사이트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977116" y="1309213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aan YoonGothic 760" charset="-127"/>
                <a:ea typeface="Haan YoonGothic 760" charset="-127"/>
                <a:cs typeface="Haan YoonGothic 760" charset="-127"/>
                <a:hlinkClick r:id="rId3"/>
              </a:rPr>
              <a:t>http://quotes.toscrape.com/</a:t>
            </a:r>
            <a:endParaRPr lang="en-US" b="1" dirty="0">
              <a:latin typeface="Haan YoonGothic 760" charset="-127"/>
              <a:ea typeface="Haan YoonGothic 760" charset="-127"/>
              <a:cs typeface="Haan YoonGothic 760" charset="-127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14" y="1061952"/>
            <a:ext cx="5558657" cy="55117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77116" y="2019204"/>
            <a:ext cx="3215945" cy="1210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Chrome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개발자 모드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윈도우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: Ctrl + Shift +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i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MAC: option + command +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i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48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6998" y="3840443"/>
            <a:ext cx="1455848" cy="1589670"/>
            <a:chOff x="174306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4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</a:t>
              </a:r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06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7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337016" y="4799164"/>
              <a:ext cx="1130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Basic Scrapy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2777904" y="1014983"/>
            <a:ext cx="8751860" cy="5721292"/>
          </a:xfrm>
          <a:prstGeom prst="roundRect">
            <a:avLst>
              <a:gd name="adj" fmla="val 6403"/>
            </a:avLst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30" y="1147017"/>
            <a:ext cx="8480207" cy="5457223"/>
          </a:xfrm>
          <a:prstGeom prst="rect">
            <a:avLst/>
          </a:prstGeom>
        </p:spPr>
      </p:pic>
      <p:sp>
        <p:nvSpPr>
          <p:cNvPr id="18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098" y="430208"/>
            <a:ext cx="2759889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0CD4D6-39C6-4893-8E8D-681433D611D3}"/>
              </a:ext>
            </a:extLst>
          </p:cNvPr>
          <p:cNvSpPr txBox="1"/>
          <p:nvPr/>
        </p:nvSpPr>
        <p:spPr>
          <a:xfrm>
            <a:off x="2418876" y="507152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Basic Scrapy –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사이트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6998" y="3840443"/>
            <a:ext cx="1455848" cy="1589670"/>
            <a:chOff x="174306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4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</a:t>
              </a:r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06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7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337016" y="4799164"/>
              <a:ext cx="1130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Basic Scrapy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733081" y="1084268"/>
            <a:ext cx="8751860" cy="5721292"/>
          </a:xfrm>
          <a:prstGeom prst="roundRect">
            <a:avLst>
              <a:gd name="adj" fmla="val 6403"/>
            </a:avLst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73" y="1419261"/>
            <a:ext cx="8170876" cy="5051305"/>
          </a:xfrm>
          <a:prstGeom prst="rect">
            <a:avLst/>
          </a:prstGeom>
        </p:spPr>
      </p:pic>
      <p:sp>
        <p:nvSpPr>
          <p:cNvPr id="20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098" y="430208"/>
            <a:ext cx="2759889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60CD4D6-39C6-4893-8E8D-681433D611D3}"/>
              </a:ext>
            </a:extLst>
          </p:cNvPr>
          <p:cNvSpPr txBox="1"/>
          <p:nvPr/>
        </p:nvSpPr>
        <p:spPr>
          <a:xfrm>
            <a:off x="2418876" y="507152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Basic Scrapy –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사이트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6998" y="3840443"/>
            <a:ext cx="1455848" cy="1589670"/>
            <a:chOff x="174306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4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</a:t>
              </a:r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06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7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337016" y="4799164"/>
              <a:ext cx="1130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Basic Scrapy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74657" y="6452343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rgbClr val="3F4447"/>
                </a:solidFill>
              </a:rPr>
              <a:t>출처</a:t>
            </a:r>
            <a:r>
              <a:rPr lang="en-US" altLang="ko-KR" sz="1000" dirty="0" smtClean="0">
                <a:solidFill>
                  <a:srgbClr val="3F4447"/>
                </a:solidFill>
              </a:rPr>
              <a:t>:</a:t>
            </a:r>
            <a:r>
              <a:rPr lang="ko-KR" altLang="en-US" sz="1000" dirty="0" smtClean="0">
                <a:solidFill>
                  <a:srgbClr val="3F4447"/>
                </a:solidFill>
              </a:rPr>
              <a:t>  </a:t>
            </a:r>
            <a:r>
              <a:rPr lang="en-US" sz="1000" dirty="0" err="1" smtClean="0">
                <a:solidFill>
                  <a:srgbClr val="3F4447"/>
                </a:solidFill>
                <a:latin typeface="Haan YoonGothic 740" charset="-127"/>
                <a:ea typeface="Haan YoonGothic 740" charset="-127"/>
                <a:cs typeface="Haan YoonGothic 740" charset="-127"/>
              </a:rPr>
              <a:t>doc.scrapy.org</a:t>
            </a:r>
            <a:endParaRPr lang="en-US" sz="1000" dirty="0">
              <a:solidFill>
                <a:srgbClr val="3F4447"/>
              </a:solidFill>
              <a:latin typeface="Haan YoonGothic 740" charset="-127"/>
              <a:ea typeface="Haan YoonGothic 740" charset="-127"/>
              <a:cs typeface="Haan YoonGothic 740" charset="-127"/>
            </a:endParaRPr>
          </a:p>
        </p:txBody>
      </p:sp>
      <p:sp>
        <p:nvSpPr>
          <p:cNvPr id="30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098" y="430208"/>
            <a:ext cx="2759889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60CD4D6-39C6-4893-8E8D-681433D611D3}"/>
              </a:ext>
            </a:extLst>
          </p:cNvPr>
          <p:cNvSpPr txBox="1"/>
          <p:nvPr/>
        </p:nvSpPr>
        <p:spPr>
          <a:xfrm>
            <a:off x="2418876" y="507152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Basic Scrapy –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사이트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16" y="-333468"/>
            <a:ext cx="5428916" cy="75078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01472" y="2019204"/>
            <a:ext cx="2733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소스코드</a:t>
            </a:r>
            <a:r>
              <a:rPr lang="en-US" altLang="ko-KR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:</a:t>
            </a:r>
            <a:endParaRPr lang="en-US" dirty="0" smtClean="0">
              <a:solidFill>
                <a:srgbClr val="595959"/>
              </a:solidFill>
              <a:latin typeface="NanumSquareOTF" charset="-127"/>
              <a:ea typeface="NanumSquareOTF" charset="-127"/>
              <a:cs typeface="NanumSquareOTF" charset="-127"/>
            </a:endParaRPr>
          </a:p>
          <a:p>
            <a:r>
              <a:rPr lang="en-US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http</a:t>
            </a:r>
            <a:r>
              <a:rPr lang="en-US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://</a:t>
            </a:r>
            <a:r>
              <a:rPr lang="en-US" dirty="0" err="1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bitly.kr</a:t>
            </a:r>
            <a:r>
              <a:rPr lang="en-US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/zoA51GW</a:t>
            </a:r>
            <a:endParaRPr lang="en-US" dirty="0">
              <a:solidFill>
                <a:srgbClr val="595959"/>
              </a:solidFill>
              <a:latin typeface="NanumSquareOTF" charset="-127"/>
              <a:ea typeface="NanumSquareOTF" charset="-127"/>
              <a:cs typeface="NanumSquare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8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7504" y="1095874"/>
            <a:ext cx="1033456" cy="1699572"/>
            <a:chOff x="387504" y="1095874"/>
            <a:chExt cx="103345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87504" y="2019204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란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46998" y="3840443"/>
            <a:ext cx="1455848" cy="1589670"/>
            <a:chOff x="174306" y="3803119"/>
            <a:chExt cx="145584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381894" y="3803119"/>
              <a:ext cx="10406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</a:t>
              </a:r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74306" y="4135134"/>
              <a:ext cx="14558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Architecture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665627" y="4467149"/>
              <a:ext cx="473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337016" y="4799164"/>
              <a:ext cx="1130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Basic Scrapy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65" y="1019495"/>
            <a:ext cx="7312663" cy="5729472"/>
          </a:xfrm>
          <a:prstGeom prst="rect">
            <a:avLst/>
          </a:prstGeom>
        </p:spPr>
      </p:pic>
      <p:sp>
        <p:nvSpPr>
          <p:cNvPr id="16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098" y="430208"/>
            <a:ext cx="2759889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0CD4D6-39C6-4893-8E8D-681433D611D3}"/>
              </a:ext>
            </a:extLst>
          </p:cNvPr>
          <p:cNvSpPr txBox="1"/>
          <p:nvPr/>
        </p:nvSpPr>
        <p:spPr>
          <a:xfrm>
            <a:off x="2418876" y="507152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Basic Scrapy –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사이트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62197" y="676429"/>
            <a:ext cx="4169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NanumSquareOTF" charset="-127"/>
                <a:ea typeface="NanumSquareOTF" charset="-127"/>
                <a:cs typeface="NanumSquareOTF" charset="-127"/>
              </a:rPr>
              <a:t>JSON</a:t>
            </a:r>
            <a:r>
              <a:rPr lang="ko-KR" altLang="en-US" sz="1600" dirty="0" smtClean="0">
                <a:latin typeface="NanumSquareOTF" charset="-127"/>
                <a:ea typeface="NanumSquareOTF" charset="-127"/>
                <a:cs typeface="NanumSquareOTF" charset="-127"/>
              </a:rPr>
              <a:t> 시각화</a:t>
            </a:r>
            <a:r>
              <a:rPr lang="en-US" altLang="ko-KR" sz="1600" dirty="0" smtClean="0">
                <a:latin typeface="NanumSquareOTF" charset="-127"/>
                <a:ea typeface="NanumSquareOTF" charset="-127"/>
                <a:cs typeface="NanumSquareOTF" charset="-127"/>
              </a:rPr>
              <a:t>:</a:t>
            </a:r>
            <a:r>
              <a:rPr lang="en-US" sz="1600" dirty="0" smtClean="0"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en-US" sz="1600" dirty="0" smtClean="0"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http</a:t>
            </a:r>
            <a:r>
              <a:rPr lang="en-US" sz="1600" dirty="0">
                <a:latin typeface="NanumSquareOTF" charset="-127"/>
                <a:ea typeface="NanumSquareOTF" charset="-127"/>
                <a:cs typeface="NanumSquareOTF" charset="-127"/>
                <a:hlinkClick r:id="rId4"/>
              </a:rPr>
              <a:t>://chris.photobooks.com/</a:t>
            </a:r>
            <a:endParaRPr lang="en-US" sz="1600" dirty="0">
              <a:latin typeface="NanumSquareOTF" charset="-127"/>
              <a:ea typeface="NanumSquareOTF" charset="-127"/>
              <a:cs typeface="NanumSquare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A8B187-B405-4825-8AFA-FE0495CEDE26}"/>
              </a:ext>
            </a:extLst>
          </p:cNvPr>
          <p:cNvSpPr/>
          <p:nvPr/>
        </p:nvSpPr>
        <p:spPr>
          <a:xfrm>
            <a:off x="-188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25E905E-CF7C-48C9-B295-7F0F36451E07}"/>
              </a:ext>
            </a:extLst>
          </p:cNvPr>
          <p:cNvGrpSpPr/>
          <p:nvPr/>
        </p:nvGrpSpPr>
        <p:grpSpPr>
          <a:xfrm>
            <a:off x="6446800" y="4360772"/>
            <a:ext cx="1183337" cy="925640"/>
            <a:chOff x="5987967" y="4112799"/>
            <a:chExt cx="1183337" cy="9256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37C20539-807D-483F-B050-AB6B6AFC5C59}"/>
                </a:ext>
              </a:extLst>
            </p:cNvPr>
            <p:cNvSpPr txBox="1"/>
            <p:nvPr/>
          </p:nvSpPr>
          <p:spPr>
            <a:xfrm>
              <a:off x="5987967" y="4112799"/>
              <a:ext cx="11833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virtualenv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설치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9733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설치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A331B98-C5B4-4C84-B1E1-843B938DCFBB}"/>
                </a:ext>
              </a:extLst>
            </p:cNvPr>
            <p:cNvSpPr txBox="1"/>
            <p:nvPr/>
          </p:nvSpPr>
          <p:spPr>
            <a:xfrm>
              <a:off x="5987967" y="4776829"/>
              <a:ext cx="1175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Create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Proejct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EEAF621C-FA4E-444D-A928-609B383F44B8}"/>
              </a:ext>
            </a:extLst>
          </p:cNvPr>
          <p:cNvGrpSpPr/>
          <p:nvPr/>
        </p:nvGrpSpPr>
        <p:grpSpPr>
          <a:xfrm>
            <a:off x="7947050" y="4360772"/>
            <a:ext cx="1531188" cy="1257655"/>
            <a:chOff x="5987967" y="4112799"/>
            <a:chExt cx="1531188" cy="12576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9138868F-D4A9-4F25-AF4B-850161D4C94C}"/>
                </a:ext>
              </a:extLst>
            </p:cNvPr>
            <p:cNvSpPr txBox="1"/>
            <p:nvPr/>
          </p:nvSpPr>
          <p:spPr>
            <a:xfrm>
              <a:off x="5987967" y="4112799"/>
              <a:ext cx="11160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Scrapy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의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장점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DFEF6F3-94C6-4EB9-B503-C9DBA6FB3AA7}"/>
                </a:ext>
              </a:extLst>
            </p:cNvPr>
            <p:cNvSpPr txBox="1"/>
            <p:nvPr/>
          </p:nvSpPr>
          <p:spPr>
            <a:xfrm>
              <a:off x="5987967" y="4444814"/>
              <a:ext cx="15311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Scrapy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Architecture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05B2BBF3-DF5A-497A-8FFB-082233930337}"/>
                </a:ext>
              </a:extLst>
            </p:cNvPr>
            <p:cNvSpPr txBox="1"/>
            <p:nvPr/>
          </p:nvSpPr>
          <p:spPr>
            <a:xfrm>
              <a:off x="5987967" y="477682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Item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1F0792ED-9828-45B7-B71A-9901066BB54D}"/>
                </a:ext>
              </a:extLst>
            </p:cNvPr>
            <p:cNvSpPr txBox="1"/>
            <p:nvPr/>
          </p:nvSpPr>
          <p:spPr>
            <a:xfrm>
              <a:off x="5987967" y="5108844"/>
              <a:ext cx="13580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Basic Scrapy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실습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41FA620B-B257-4DCD-9F6A-274513206845}"/>
              </a:ext>
            </a:extLst>
          </p:cNvPr>
          <p:cNvGrpSpPr/>
          <p:nvPr/>
        </p:nvGrpSpPr>
        <p:grpSpPr>
          <a:xfrm>
            <a:off x="9584624" y="4360772"/>
            <a:ext cx="1356462" cy="1589670"/>
            <a:chOff x="5987967" y="4112799"/>
            <a:chExt cx="1356462" cy="158967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D9AA01F-51FF-4D5B-9EB5-DD8A7898B6AA}"/>
                </a:ext>
              </a:extLst>
            </p:cNvPr>
            <p:cNvSpPr txBox="1"/>
            <p:nvPr/>
          </p:nvSpPr>
          <p:spPr>
            <a:xfrm>
              <a:off x="5987967" y="4112799"/>
              <a:ext cx="1356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사이트 분석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&amp;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 실습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4C581A76-0FC3-47A5-AAEF-1EB1F784BD2B}"/>
                </a:ext>
              </a:extLst>
            </p:cNvPr>
            <p:cNvSpPr txBox="1"/>
            <p:nvPr/>
          </p:nvSpPr>
          <p:spPr>
            <a:xfrm>
              <a:off x="5987967" y="444481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D21A532-CAE8-4CD9-8AF4-1EDC23D6A360}"/>
                </a:ext>
              </a:extLst>
            </p:cNvPr>
            <p:cNvSpPr txBox="1"/>
            <p:nvPr/>
          </p:nvSpPr>
          <p:spPr>
            <a:xfrm>
              <a:off x="5987967" y="477682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ADA1B8D-FBE2-4F37-8326-81203C8147C5}"/>
                </a:ext>
              </a:extLst>
            </p:cNvPr>
            <p:cNvSpPr txBox="1"/>
            <p:nvPr/>
          </p:nvSpPr>
          <p:spPr>
            <a:xfrm>
              <a:off x="5987967" y="510884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199C7F9E-17D6-4B5B-9354-25984B994D87}"/>
                </a:ext>
              </a:extLst>
            </p:cNvPr>
            <p:cNvSpPr txBox="1"/>
            <p:nvPr/>
          </p:nvSpPr>
          <p:spPr>
            <a:xfrm>
              <a:off x="5987967" y="544085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DF366120-8289-4559-A851-1D958EB1759E}"/>
              </a:ext>
            </a:extLst>
          </p:cNvPr>
          <p:cNvGrpSpPr/>
          <p:nvPr/>
        </p:nvGrpSpPr>
        <p:grpSpPr>
          <a:xfrm>
            <a:off x="4465789" y="4360772"/>
            <a:ext cx="1330814" cy="1257655"/>
            <a:chOff x="5987967" y="4112799"/>
            <a:chExt cx="1330814" cy="125765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48EBA61-8052-4577-929C-3D090602DFAC}"/>
                </a:ext>
              </a:extLst>
            </p:cNvPr>
            <p:cNvSpPr txBox="1"/>
            <p:nvPr/>
          </p:nvSpPr>
          <p:spPr>
            <a:xfrm>
              <a:off x="5987967" y="4112799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HTML, CSS, ...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4A3D01A-366A-4EDC-B3BA-2D485B5379DC}"/>
                </a:ext>
              </a:extLst>
            </p:cNvPr>
            <p:cNvSpPr txBox="1"/>
            <p:nvPr/>
          </p:nvSpPr>
          <p:spPr>
            <a:xfrm>
              <a:off x="5987967" y="4444814"/>
              <a:ext cx="1330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Website Cookies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F2CE830-5811-4A26-9296-CD0EF86420BC}"/>
                </a:ext>
              </a:extLst>
            </p:cNvPr>
            <p:cNvSpPr txBox="1"/>
            <p:nvPr/>
          </p:nvSpPr>
          <p:spPr>
            <a:xfrm>
              <a:off x="5987967" y="4776829"/>
              <a:ext cx="1098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HTTP Header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CC6117FE-5FAE-4599-ABFD-AC789B4CB675}"/>
                </a:ext>
              </a:extLst>
            </p:cNvPr>
            <p:cNvSpPr txBox="1"/>
            <p:nvPr/>
          </p:nvSpPr>
          <p:spPr>
            <a:xfrm>
              <a:off x="5987967" y="5108844"/>
              <a:ext cx="606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CURL</a:t>
              </a: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DE96531E-56C0-440A-970E-473940B45BA0}"/>
              </a:ext>
            </a:extLst>
          </p:cNvPr>
          <p:cNvSpPr/>
          <p:nvPr/>
        </p:nvSpPr>
        <p:spPr>
          <a:xfrm>
            <a:off x="4407495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B4F67C5A-5E20-4E6B-ADB6-2A9C36E76214}"/>
              </a:ext>
            </a:extLst>
          </p:cNvPr>
          <p:cNvSpPr/>
          <p:nvPr/>
        </p:nvSpPr>
        <p:spPr>
          <a:xfrm>
            <a:off x="6398222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103AFA8D-FC11-4E7B-82F3-418CA2C0B3DD}"/>
              </a:ext>
            </a:extLst>
          </p:cNvPr>
          <p:cNvSpPr/>
          <p:nvPr/>
        </p:nvSpPr>
        <p:spPr>
          <a:xfrm>
            <a:off x="7872977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118262EB-BAEB-49D0-87B0-B0874C4EB3AA}"/>
              </a:ext>
            </a:extLst>
          </p:cNvPr>
          <p:cNvSpPr/>
          <p:nvPr/>
        </p:nvSpPr>
        <p:spPr>
          <a:xfrm>
            <a:off x="9542182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xmlns="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xmlns="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2176B26-7343-4053-B16C-26336DDF907D}"/>
              </a:ext>
            </a:extLst>
          </p:cNvPr>
          <p:cNvSpPr txBox="1"/>
          <p:nvPr/>
        </p:nvSpPr>
        <p:spPr>
          <a:xfrm>
            <a:off x="4465789" y="3504382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필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요한 개념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D3E634A-AB55-4091-8D80-9F6D3FC672A6}"/>
              </a:ext>
            </a:extLst>
          </p:cNvPr>
          <p:cNvSpPr txBox="1"/>
          <p:nvPr/>
        </p:nvSpPr>
        <p:spPr>
          <a:xfrm>
            <a:off x="6446800" y="350438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nstall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8E0C36C-287C-462D-B4E0-1B6FC8861419}"/>
              </a:ext>
            </a:extLst>
          </p:cNvPr>
          <p:cNvSpPr txBox="1"/>
          <p:nvPr/>
        </p:nvSpPr>
        <p:spPr>
          <a:xfrm>
            <a:off x="7906173" y="3504382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crapy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6D510A1-9D6A-4752-966D-ACBD25B7BBCA}"/>
              </a:ext>
            </a:extLst>
          </p:cNvPr>
          <p:cNvSpPr txBox="1"/>
          <p:nvPr/>
        </p:nvSpPr>
        <p:spPr>
          <a:xfrm>
            <a:off x="9584624" y="3504382"/>
            <a:ext cx="2154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N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ews Crawling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54">
            <a:extLst>
              <a:ext uri="{FF2B5EF4-FFF2-40B4-BE49-F238E27FC236}">
                <a16:creationId xmlns:a16="http://schemas.microsoft.com/office/drawing/2014/main" xmlns="" id="{DF366120-8289-4559-A851-1D958EB1759E}"/>
              </a:ext>
            </a:extLst>
          </p:cNvPr>
          <p:cNvGrpSpPr/>
          <p:nvPr/>
        </p:nvGrpSpPr>
        <p:grpSpPr>
          <a:xfrm>
            <a:off x="2360919" y="4360772"/>
            <a:ext cx="2047355" cy="1257655"/>
            <a:chOff x="5987967" y="4112799"/>
            <a:chExt cx="2047355" cy="125765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48EBA61-8052-4577-929C-3D090602DFAC}"/>
                </a:ext>
              </a:extLst>
            </p:cNvPr>
            <p:cNvSpPr txBox="1"/>
            <p:nvPr/>
          </p:nvSpPr>
          <p:spPr>
            <a:xfrm>
              <a:off x="5987967" y="4112799"/>
              <a:ext cx="8867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Crawling?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4A3D01A-366A-4EDC-B3BA-2D485B5379DC}"/>
                </a:ext>
              </a:extLst>
            </p:cNvPr>
            <p:cNvSpPr txBox="1"/>
            <p:nvPr/>
          </p:nvSpPr>
          <p:spPr>
            <a:xfrm>
              <a:off x="5987967" y="4444814"/>
              <a:ext cx="20473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| Open Source Crawling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Tools</a:t>
              </a:r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9F2CE830-5811-4A26-9296-CD0EF86420BC}"/>
                </a:ext>
              </a:extLst>
            </p:cNvPr>
            <p:cNvSpPr txBox="1"/>
            <p:nvPr/>
          </p:nvSpPr>
          <p:spPr>
            <a:xfrm>
              <a:off x="5987967" y="477682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C6117FE-5FAE-4599-ABFD-AC789B4CB675}"/>
                </a:ext>
              </a:extLst>
            </p:cNvPr>
            <p:cNvSpPr txBox="1"/>
            <p:nvPr/>
          </p:nvSpPr>
          <p:spPr>
            <a:xfrm>
              <a:off x="5987967" y="510884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62" name="타원 60">
            <a:extLst>
              <a:ext uri="{FF2B5EF4-FFF2-40B4-BE49-F238E27FC236}">
                <a16:creationId xmlns:a16="http://schemas.microsoft.com/office/drawing/2014/main" xmlns="" id="{DE96531E-56C0-440A-970E-473940B45BA0}"/>
              </a:ext>
            </a:extLst>
          </p:cNvPr>
          <p:cNvSpPr/>
          <p:nvPr/>
        </p:nvSpPr>
        <p:spPr>
          <a:xfrm>
            <a:off x="2302625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12176B26-7343-4053-B16C-26336DDF907D}"/>
              </a:ext>
            </a:extLst>
          </p:cNvPr>
          <p:cNvSpPr txBox="1"/>
          <p:nvPr/>
        </p:nvSpPr>
        <p:spPr>
          <a:xfrm>
            <a:off x="2360919" y="3504382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rawling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109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106179" y="1095874"/>
            <a:ext cx="1592103" cy="1699572"/>
            <a:chOff x="106179" y="1095874"/>
            <a:chExt cx="159210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106179" y="2019204"/>
              <a:ext cx="1592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News Crawling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05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83872" y="3840443"/>
            <a:ext cx="1382110" cy="1589670"/>
            <a:chOff x="211180" y="3803119"/>
            <a:chExt cx="1382110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211180" y="3803119"/>
              <a:ext cx="1382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사이트 분석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&amp;</a:t>
              </a:r>
              <a:r>
                <a:rPr lang="ko-KR" altLang="en-US" sz="120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실습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809866" y="4135134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809866" y="44671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809867" y="479916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B359E6-7A69-4880-8FD7-7212D16B5881}"/>
              </a:ext>
            </a:extLst>
          </p:cNvPr>
          <p:cNvSpPr txBox="1"/>
          <p:nvPr/>
        </p:nvSpPr>
        <p:spPr>
          <a:xfrm>
            <a:off x="2642833" y="522540"/>
            <a:ext cx="1588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뉴스 사이트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63539"/>
              </p:ext>
            </p:extLst>
          </p:nvPr>
        </p:nvGraphicFramePr>
        <p:xfrm>
          <a:off x="2593430" y="2050598"/>
          <a:ext cx="8825343" cy="3047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41781"/>
                <a:gridCol w="2941781"/>
                <a:gridCol w="2941781"/>
              </a:tblGrid>
              <a:tr h="7500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>
                          <a:solidFill>
                            <a:srgbClr val="FFFFFF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페이지</a:t>
                      </a:r>
                      <a:endParaRPr lang="en-US" sz="1500" b="1" dirty="0">
                        <a:solidFill>
                          <a:srgbClr val="FFFFFF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3E4F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FFFFFF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URL</a:t>
                      </a:r>
                    </a:p>
                  </a:txBody>
                  <a:tcPr anchor="ctr">
                    <a:solidFill>
                      <a:srgbClr val="3E4F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rgbClr val="FFFFFF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소스코드</a:t>
                      </a:r>
                      <a:endParaRPr lang="en-US" sz="1500" dirty="0" smtClean="0">
                        <a:solidFill>
                          <a:srgbClr val="FFFFFF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3E4F57"/>
                    </a:solidFill>
                  </a:tcPr>
                </a:tc>
              </a:tr>
              <a:tr h="7500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분석할 뉴스 </a:t>
                      </a:r>
                      <a:r>
                        <a:rPr lang="ko-KR" altLang="en-US" sz="1500" b="1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페이지 </a:t>
                      </a:r>
                      <a:r>
                        <a:rPr lang="en-US" altLang="ko-KR" sz="1500" b="1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1</a:t>
                      </a:r>
                      <a:endParaRPr lang="en-US" sz="1500" b="1" dirty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2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3"/>
                        </a:rPr>
                        <a:t>http://bit.ly/2OqmTMh</a:t>
                      </a:r>
                      <a:endParaRPr lang="en-US" sz="1500" dirty="0" smtClean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22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4"/>
                        </a:rPr>
                        <a:t>http://</a:t>
                      </a:r>
                      <a:r>
                        <a:rPr lang="en-US" sz="1600" dirty="0" err="1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4"/>
                        </a:rPr>
                        <a:t>bitly.kr</a:t>
                      </a:r>
                      <a:r>
                        <a:rPr lang="en-US" sz="16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4"/>
                        </a:rPr>
                        <a:t>/Iyy2FOt</a:t>
                      </a:r>
                      <a:endParaRPr lang="en-US" sz="1600" dirty="0" smtClean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22353"/>
                      </a:srgbClr>
                    </a:solidFill>
                  </a:tcPr>
                </a:tc>
              </a:tr>
              <a:tr h="7736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분석할 뉴스 </a:t>
                      </a:r>
                      <a:r>
                        <a:rPr lang="ko-KR" altLang="en-US" sz="1500" b="1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페이지 </a:t>
                      </a:r>
                      <a:r>
                        <a:rPr lang="en-US" altLang="ko-KR" sz="1500" b="1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2</a:t>
                      </a:r>
                      <a:endParaRPr lang="en-US" sz="1500" b="1" dirty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위와 동일</a:t>
                      </a:r>
                      <a:endParaRPr lang="en-US" sz="1500" dirty="0" smtClean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5"/>
                        </a:rPr>
                        <a:t>http://</a:t>
                      </a:r>
                      <a:r>
                        <a:rPr lang="en-US" sz="1600" dirty="0" err="1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5"/>
                        </a:rPr>
                        <a:t>bitly.kr</a:t>
                      </a:r>
                      <a:r>
                        <a:rPr lang="en-US" sz="16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5"/>
                        </a:rPr>
                        <a:t>/</a:t>
                      </a:r>
                      <a:r>
                        <a:rPr lang="en-US" sz="1600" dirty="0" err="1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5"/>
                        </a:rPr>
                        <a:t>cHzkXWD</a:t>
                      </a:r>
                      <a:endParaRPr lang="en-US" sz="1600" dirty="0" smtClean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43922"/>
                      </a:srgbClr>
                    </a:solidFill>
                  </a:tcPr>
                </a:tc>
              </a:tr>
              <a:tr h="7736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분석할 뉴스 </a:t>
                      </a:r>
                      <a:r>
                        <a:rPr lang="ko-KR" altLang="en-US" sz="1500" b="1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페이지 </a:t>
                      </a:r>
                      <a:r>
                        <a:rPr lang="en-US" altLang="ko-KR" sz="1500" b="1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</a:rPr>
                        <a:t>3</a:t>
                      </a:r>
                      <a:endParaRPr lang="en-US" sz="1500" b="1" dirty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6"/>
                        </a:rPr>
                        <a:t>http://</a:t>
                      </a:r>
                      <a:r>
                        <a:rPr lang="en-US" sz="1500" dirty="0" err="1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6"/>
                        </a:rPr>
                        <a:t>bit.ly</a:t>
                      </a:r>
                      <a:r>
                        <a:rPr lang="en-US" sz="15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6"/>
                        </a:rPr>
                        <a:t>/2rQOY7N</a:t>
                      </a:r>
                      <a:endParaRPr lang="en-US" sz="1500" dirty="0" smtClean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7"/>
                        </a:rPr>
                        <a:t>http://</a:t>
                      </a:r>
                      <a:r>
                        <a:rPr lang="en-US" sz="1600" dirty="0" err="1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7"/>
                        </a:rPr>
                        <a:t>bitly.kr</a:t>
                      </a:r>
                      <a:r>
                        <a:rPr lang="en-US" sz="1600" dirty="0" smtClean="0">
                          <a:solidFill>
                            <a:srgbClr val="595959"/>
                          </a:solidFill>
                          <a:latin typeface="NanumSquareOTF" charset="-127"/>
                          <a:ea typeface="NanumSquareOTF" charset="-127"/>
                          <a:cs typeface="NanumSquareOTF" charset="-127"/>
                          <a:hlinkClick r:id="rId7"/>
                        </a:rPr>
                        <a:t>/fUAK7pl</a:t>
                      </a:r>
                      <a:endParaRPr lang="en-US" sz="1600" dirty="0" smtClean="0">
                        <a:solidFill>
                          <a:srgbClr val="595959"/>
                        </a:solidFill>
                        <a:latin typeface="NanumSquareOTF" charset="-127"/>
                        <a:ea typeface="NanumSquareOTF" charset="-127"/>
                        <a:cs typeface="NanumSquareOTF" charset="-127"/>
                      </a:endParaRPr>
                    </a:p>
                  </a:txBody>
                  <a:tcPr anchor="ctr">
                    <a:solidFill>
                      <a:srgbClr val="595959">
                        <a:alpha val="21961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59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xmlns="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xmlns="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0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91514" y="2019204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Crawling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83068" y="3840443"/>
            <a:ext cx="1383712" cy="1589670"/>
            <a:chOff x="210376" y="3803119"/>
            <a:chExt cx="1383712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441206" y="3803119"/>
              <a:ext cx="9220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Crawling?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210376" y="4135134"/>
              <a:ext cx="13837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Open Source Tools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809866" y="44671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809867" y="479916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B359E6-7A69-4880-8FD7-7212D16B5881}"/>
              </a:ext>
            </a:extLst>
          </p:cNvPr>
          <p:cNvSpPr txBox="1"/>
          <p:nvPr/>
        </p:nvSpPr>
        <p:spPr>
          <a:xfrm>
            <a:off x="2483333" y="522540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What is Crawling?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4B0A41E7-3736-489F-A24D-2CF5DEC24EB3}"/>
              </a:ext>
            </a:extLst>
          </p:cNvPr>
          <p:cNvSpPr txBox="1"/>
          <p:nvPr/>
        </p:nvSpPr>
        <p:spPr>
          <a:xfrm>
            <a:off x="2454899" y="1050751"/>
            <a:ext cx="86821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거미가 기어다니면서 콘텐츠를 가져오는 듯한 모습을 보고 기어가다 라는 의미를 가진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Crawl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이라는 이름을 붙혔다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Crawl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을 하는 행동을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Crawling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이라 하고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정확한 정의는 </a:t>
            </a:r>
            <a:r>
              <a:rPr lang="en-US" altLang="ko-KR" sz="1400" b="1" dirty="0" smtClean="0">
                <a:solidFill>
                  <a:srgbClr val="0070C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Web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상에서 존재하는 </a:t>
            </a:r>
            <a:r>
              <a:rPr lang="en-US" altLang="ko-KR" sz="1400" b="1" dirty="0" smtClean="0">
                <a:solidFill>
                  <a:srgbClr val="7030A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들을 수집하는 작업이다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xmlns="" id="{804155D8-F166-4567-A6CA-5A44A890AFC3}"/>
              </a:ext>
            </a:extLst>
          </p:cNvPr>
          <p:cNvSpPr/>
          <p:nvPr/>
        </p:nvSpPr>
        <p:spPr>
          <a:xfrm>
            <a:off x="5506770" y="2398039"/>
            <a:ext cx="3021496" cy="3021496"/>
          </a:xfrm>
          <a:prstGeom prst="ellipse">
            <a:avLst/>
          </a:prstGeom>
          <a:solidFill>
            <a:srgbClr val="FC644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xmlns="" id="{C0D51EEC-51B8-415D-A440-177360DB839A}"/>
              </a:ext>
            </a:extLst>
          </p:cNvPr>
          <p:cNvSpPr/>
          <p:nvPr/>
        </p:nvSpPr>
        <p:spPr>
          <a:xfrm>
            <a:off x="5711674" y="2602943"/>
            <a:ext cx="2611688" cy="2611688"/>
          </a:xfrm>
          <a:prstGeom prst="ellipse">
            <a:avLst/>
          </a:prstGeom>
          <a:solidFill>
            <a:srgbClr val="FC644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xmlns="" id="{F0492E5F-E47E-4FC3-A723-78F436358983}"/>
              </a:ext>
            </a:extLst>
          </p:cNvPr>
          <p:cNvSpPr/>
          <p:nvPr/>
        </p:nvSpPr>
        <p:spPr>
          <a:xfrm>
            <a:off x="5904177" y="2795446"/>
            <a:ext cx="2226682" cy="2226682"/>
          </a:xfrm>
          <a:prstGeom prst="ellipse">
            <a:avLst/>
          </a:prstGeom>
          <a:solidFill>
            <a:srgbClr val="FC64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533" y="3478157"/>
            <a:ext cx="1787969" cy="9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22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91513" y="2019204"/>
              <a:ext cx="10214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Crawling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90094" y="3840443"/>
            <a:ext cx="1569660" cy="1589670"/>
            <a:chOff x="117402" y="3803119"/>
            <a:chExt cx="1569660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496511" y="3803119"/>
              <a:ext cx="8114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Crawling?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117402" y="4135134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Open Source Tools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809866" y="44671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809867" y="479916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2454899" y="1050751"/>
            <a:ext cx="465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Crawling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을 하기위 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Open Source Tool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은 여러가지 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7B0C462B-FD2A-465C-BEB9-D82A6163A3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190F885-C457-42DC-A547-916DAECCDB7A}"/>
              </a:ext>
            </a:extLst>
          </p:cNvPr>
          <p:cNvSpPr txBox="1"/>
          <p:nvPr/>
        </p:nvSpPr>
        <p:spPr>
          <a:xfrm>
            <a:off x="2448866" y="522540"/>
            <a:ext cx="1976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Open Source Tools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838135" y="2577748"/>
            <a:ext cx="2466364" cy="152430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30" y="2582129"/>
            <a:ext cx="3773131" cy="15155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171" y="4766083"/>
            <a:ext cx="1841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1" cy="1699572"/>
            <a:chOff x="389909" y="1095874"/>
            <a:chExt cx="1031051" cy="16995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51812" y="3840443"/>
            <a:ext cx="1446230" cy="1589670"/>
            <a:chOff x="179120" y="3803119"/>
            <a:chExt cx="1446230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407545" y="3803119"/>
              <a:ext cx="989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HTML, CSS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591888" y="4135134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Cookie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179120" y="4467149"/>
              <a:ext cx="1446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GET / POST, Header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636775" y="4799164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CURL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B359E6-7A69-4880-8FD7-7212D16B5881}"/>
              </a:ext>
            </a:extLst>
          </p:cNvPr>
          <p:cNvSpPr txBox="1"/>
          <p:nvPr/>
        </p:nvSpPr>
        <p:spPr>
          <a:xfrm>
            <a:off x="2823166" y="522540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HTML, CSS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48D71FF-35DC-483F-A996-91C51C7CF19F}"/>
              </a:ext>
            </a:extLst>
          </p:cNvPr>
          <p:cNvSpPr txBox="1"/>
          <p:nvPr/>
        </p:nvSpPr>
        <p:spPr>
          <a:xfrm>
            <a:off x="319376" y="2019204"/>
            <a:ext cx="116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필요한 개념</a:t>
            </a:r>
            <a:endParaRPr lang="ko-KR" altLang="ko-KR" sz="1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65" y="1326777"/>
            <a:ext cx="2415259" cy="24152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84" y="4117442"/>
            <a:ext cx="1665020" cy="23490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36" y="1609785"/>
            <a:ext cx="3760831" cy="1959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589" y="4311341"/>
            <a:ext cx="3207124" cy="21380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6121207" y="430208"/>
            <a:ext cx="5112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자세한 설명은 생략 하겠습니다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구글 검색 이용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키워드 드렸습니다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.).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73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19376" y="1095874"/>
            <a:ext cx="1165705" cy="1699572"/>
            <a:chOff x="319376" y="1095874"/>
            <a:chExt cx="116570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19376" y="2019204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필요한 개념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51811" y="3840443"/>
            <a:ext cx="1446230" cy="1589670"/>
            <a:chOff x="179119" y="3803119"/>
            <a:chExt cx="1446230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461244" y="3803119"/>
              <a:ext cx="88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HTML, CSS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555019" y="4135134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Cookie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179119" y="4467149"/>
              <a:ext cx="1446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GET / POST, Header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636775" y="4799164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CURL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2454899" y="1050751"/>
            <a:ext cx="816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쿠키란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클라이언트 측에 상태 정보를 저장하고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클라이언트의 매 요청마다 서버에게 전송되는 정보패킷의 일종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7B0C462B-FD2A-465C-BEB9-D82A6163A3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190F885-C457-42DC-A547-916DAECCDB7A}"/>
              </a:ext>
            </a:extLst>
          </p:cNvPr>
          <p:cNvSpPr txBox="1"/>
          <p:nvPr/>
        </p:nvSpPr>
        <p:spPr>
          <a:xfrm>
            <a:off x="3017129" y="522540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Cookie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94" y="2189951"/>
            <a:ext cx="5054629" cy="33009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4732433" y="5060781"/>
            <a:ext cx="3860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ex)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아이디와 비밀번호가 자동으로 입력되는 현상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로그인 상태 유지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6121207" y="430208"/>
            <a:ext cx="5112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자세한 설명은 생략 하겠습니다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구글 검색 이용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키워드 드렸습니다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.).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19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19376" y="1095874"/>
            <a:ext cx="1165705" cy="1699572"/>
            <a:chOff x="319376" y="1095874"/>
            <a:chExt cx="116570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19376" y="2019204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필요한 개념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50823" y="3840443"/>
            <a:ext cx="1648208" cy="1589670"/>
            <a:chOff x="78131" y="3803119"/>
            <a:chExt cx="1648208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461245" y="3803119"/>
              <a:ext cx="88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HTML, CSS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591888" y="4135134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Cookie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78131" y="4467149"/>
              <a:ext cx="16482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GET / POST, Header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636777" y="4799164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CURL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DAC261DF-A5FC-441D-B985-8A8CCB11CE2C}"/>
              </a:ext>
            </a:extLst>
          </p:cNvPr>
          <p:cNvSpPr/>
          <p:nvPr/>
        </p:nvSpPr>
        <p:spPr>
          <a:xfrm>
            <a:off x="2323099" y="430208"/>
            <a:ext cx="22399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ED5AB69-B356-426E-8E23-88BB7418AC5C}"/>
              </a:ext>
            </a:extLst>
          </p:cNvPr>
          <p:cNvSpPr txBox="1"/>
          <p:nvPr/>
        </p:nvSpPr>
        <p:spPr>
          <a:xfrm>
            <a:off x="2399174" y="522540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GET / POST, Header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80E9596-62F9-42CD-BC04-AFAFF68AA3A8}"/>
              </a:ext>
            </a:extLst>
          </p:cNvPr>
          <p:cNvSpPr txBox="1"/>
          <p:nvPr/>
        </p:nvSpPr>
        <p:spPr>
          <a:xfrm>
            <a:off x="2454899" y="4079180"/>
            <a:ext cx="966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NanumSquareOTF" charset="-127"/>
                <a:ea typeface="NanumSquareOTF" charset="-127"/>
                <a:cs typeface="NanumSquareOTF" charset="-127"/>
              </a:rPr>
              <a:t>HTTP Header</a:t>
            </a:r>
            <a:r>
              <a:rPr lang="ko-KR" altLang="en-US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은 </a:t>
            </a:r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웹브라우저가 </a:t>
            </a:r>
            <a:r>
              <a:rPr lang="en-US" altLang="ko-KR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HTTP</a:t>
            </a:r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프로토콜을 이용해 요청 정보를 웹 서버로 전송할 때 </a:t>
            </a:r>
            <a:r>
              <a:rPr lang="en-US" altLang="ko-KR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HTTP </a:t>
            </a:r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요청 헤더에 </a:t>
            </a:r>
            <a:r>
              <a:rPr lang="ko-KR" altLang="en-US" sz="1400" b="1" dirty="0">
                <a:solidFill>
                  <a:srgbClr val="FF0000"/>
                </a:solidFill>
                <a:latin typeface="NanumSquareOTF" charset="-127"/>
                <a:ea typeface="NanumSquareOTF" charset="-127"/>
                <a:cs typeface="NanumSquareOTF" charset="-127"/>
              </a:rPr>
              <a:t>부가적인 정보</a:t>
            </a:r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를 담아</a:t>
            </a:r>
            <a:b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</a:br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전송한다</a:t>
            </a:r>
            <a:r>
              <a:rPr lang="en-US" altLang="ko-KR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. 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272047" y="4509768"/>
            <a:ext cx="4729572" cy="2149517"/>
            <a:chOff x="2652930" y="4795561"/>
            <a:chExt cx="3479422" cy="178402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930" y="5092724"/>
              <a:ext cx="3479422" cy="148685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84850" y="4795561"/>
              <a:ext cx="141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 Header</a:t>
              </a:r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60" y="1526538"/>
            <a:ext cx="5450541" cy="2152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80E9596-62F9-42CD-BC04-AFAFF68AA3A8}"/>
              </a:ext>
            </a:extLst>
          </p:cNvPr>
          <p:cNvSpPr txBox="1"/>
          <p:nvPr/>
        </p:nvSpPr>
        <p:spPr>
          <a:xfrm>
            <a:off x="2399174" y="1105602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웹브라우저가 </a:t>
            </a:r>
            <a:r>
              <a:rPr lang="ko-KR" altLang="en-US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서버에 </a:t>
            </a:r>
            <a:r>
              <a:rPr lang="ko-KR" altLang="en-US" sz="1400" dirty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요청을 할때 데이터 </a:t>
            </a:r>
            <a:r>
              <a:rPr lang="ko-KR" altLang="en-US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전송을 할 수 있는데</a:t>
            </a:r>
            <a:r>
              <a:rPr lang="en-US" altLang="ko-KR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,</a:t>
            </a:r>
            <a:r>
              <a:rPr lang="ko-KR" altLang="en-US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 이때 </a:t>
            </a:r>
            <a:r>
              <a:rPr lang="en-US" altLang="ko-KR" sz="1400" b="1" dirty="0" smtClean="0">
                <a:solidFill>
                  <a:srgbClr val="FF0000"/>
                </a:solidFill>
                <a:latin typeface="NanumSquareOTF" charset="-127"/>
                <a:ea typeface="NanumSquareOTF" charset="-127"/>
                <a:cs typeface="NanumSquareOTF" charset="-127"/>
              </a:rPr>
              <a:t>GET</a:t>
            </a:r>
            <a:r>
              <a:rPr lang="ko-KR" altLang="en-US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방식과 </a:t>
            </a:r>
            <a:r>
              <a:rPr lang="en-US" altLang="ko-KR" sz="1400" b="1" dirty="0" smtClean="0">
                <a:solidFill>
                  <a:srgbClr val="FF0000"/>
                </a:solidFill>
                <a:latin typeface="NanumSquareOTF" charset="-127"/>
                <a:ea typeface="NanumSquareOTF" charset="-127"/>
                <a:cs typeface="NanumSquareOTF" charset="-127"/>
              </a:rPr>
              <a:t>POST</a:t>
            </a:r>
            <a:r>
              <a:rPr lang="ko-KR" altLang="en-US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방식이 있다</a:t>
            </a:r>
            <a:r>
              <a:rPr lang="en-US" altLang="ko-KR" sz="1400" dirty="0" smtClean="0">
                <a:solidFill>
                  <a:srgbClr val="595959"/>
                </a:solidFill>
                <a:latin typeface="NanumSquareOTF" charset="-127"/>
                <a:ea typeface="NanumSquareOTF" charset="-127"/>
                <a:cs typeface="NanumSquareOTF" charset="-127"/>
              </a:rPr>
              <a:t>.</a:t>
            </a:r>
            <a:endParaRPr lang="en-US" altLang="ko-KR" sz="1400" dirty="0">
              <a:solidFill>
                <a:srgbClr val="595959"/>
              </a:solidFill>
              <a:latin typeface="NanumSquareOTF" charset="-127"/>
              <a:ea typeface="NanumSquareOTF" charset="-127"/>
              <a:cs typeface="NanumSquareOTF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6121207" y="430208"/>
            <a:ext cx="5112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자세한 설명은 생략 하겠습니다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구글 검색 이용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키워드 드렸습니다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.).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19376" y="1095874"/>
            <a:ext cx="1165705" cy="1699572"/>
            <a:chOff x="319376" y="1095874"/>
            <a:chExt cx="1165705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319376" y="2019204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필요한 개념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151811" y="3840443"/>
            <a:ext cx="1446230" cy="1589670"/>
            <a:chOff x="179119" y="3803119"/>
            <a:chExt cx="1446230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461244" y="3803119"/>
              <a:ext cx="88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HTML, CSS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591888" y="4135134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Cookie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179119" y="4467149"/>
              <a:ext cx="1446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GET / POST, Header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611929" y="4799164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CURL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1710ADAC-178A-435E-8444-0F1D61FC4F21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60CD4D6-39C6-4893-8E8D-681433D611D3}"/>
              </a:ext>
            </a:extLst>
          </p:cNvPr>
          <p:cNvSpPr txBox="1"/>
          <p:nvPr/>
        </p:nvSpPr>
        <p:spPr>
          <a:xfrm>
            <a:off x="3086057" y="522540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CURL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92898C0-1C6F-4805-82DC-A63BB55D725C}"/>
              </a:ext>
            </a:extLst>
          </p:cNvPr>
          <p:cNvSpPr txBox="1"/>
          <p:nvPr/>
        </p:nvSpPr>
        <p:spPr>
          <a:xfrm>
            <a:off x="2454899" y="1050751"/>
            <a:ext cx="6875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서버와 통신할 수 있는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커맨드 명령어 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웹 개발에 매우 많이 사용되고 있는 무료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오픈소스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18" y="1911011"/>
            <a:ext cx="3708715" cy="14185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52175" y="390747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curl 'http://</a:t>
            </a:r>
            <a:r>
              <a:rPr lang="en-US" sz="1400" dirty="0" err="1"/>
              <a:t>www.hufs.ac.kr</a:t>
            </a:r>
            <a:r>
              <a:rPr lang="en-US" sz="1400" dirty="0"/>
              <a:t>/' -H 'Connection: keep-alive' -H 'Cache-Control: max-age=0' -H 'Upgrade-Insecure-Requests: 1' -H 'User-Agent: Mozilla/5.0 (Macintosh; Intel Mac OS X 10_15_1) </a:t>
            </a:r>
            <a:r>
              <a:rPr lang="en-US" sz="1400" dirty="0" err="1"/>
              <a:t>AppleWebKit</a:t>
            </a:r>
            <a:r>
              <a:rPr lang="en-US" sz="1400" dirty="0"/>
              <a:t>/537.36 (KHTML, like Gecko) Chrome/78.0.3904.108 Safari/537.36' -H 'Accept: text/</a:t>
            </a:r>
            <a:r>
              <a:rPr lang="en-US" sz="1400" dirty="0" err="1"/>
              <a:t>html,application</a:t>
            </a:r>
            <a:r>
              <a:rPr lang="en-US" sz="1400" dirty="0"/>
              <a:t>/</a:t>
            </a:r>
            <a:r>
              <a:rPr lang="en-US" sz="1400" dirty="0" err="1"/>
              <a:t>xhtml+xml,application</a:t>
            </a:r>
            <a:r>
              <a:rPr lang="en-US" sz="1400" dirty="0"/>
              <a:t>/</a:t>
            </a:r>
            <a:r>
              <a:rPr lang="en-US" sz="1400" dirty="0" err="1"/>
              <a:t>xml;q</a:t>
            </a:r>
            <a:r>
              <a:rPr lang="en-US" sz="1400" dirty="0"/>
              <a:t>=0.9,image/</a:t>
            </a:r>
            <a:r>
              <a:rPr lang="en-US" sz="1400" dirty="0" err="1"/>
              <a:t>webp,image</a:t>
            </a:r>
            <a:r>
              <a:rPr lang="en-US" sz="1400" dirty="0"/>
              <a:t>/</a:t>
            </a:r>
            <a:r>
              <a:rPr lang="en-US" sz="1400" dirty="0" err="1"/>
              <a:t>apng</a:t>
            </a:r>
            <a:r>
              <a:rPr lang="en-US" sz="1400" dirty="0"/>
              <a:t>,*/*;q=0.8,application/</a:t>
            </a:r>
            <a:r>
              <a:rPr lang="en-US" sz="1400" dirty="0" err="1"/>
              <a:t>signed-exchange;v</a:t>
            </a:r>
            <a:r>
              <a:rPr lang="en-US" sz="1400" dirty="0"/>
              <a:t>=b3' -H 'Accept-Encoding: </a:t>
            </a:r>
            <a:r>
              <a:rPr lang="en-US" sz="1400" dirty="0" err="1"/>
              <a:t>gzip</a:t>
            </a:r>
            <a:r>
              <a:rPr lang="en-US" sz="1400" dirty="0"/>
              <a:t>, deflate' -H 'Accept-Language: </a:t>
            </a:r>
            <a:r>
              <a:rPr lang="en-US" sz="1400" dirty="0" err="1"/>
              <a:t>ko,en-US;q</a:t>
            </a:r>
            <a:r>
              <a:rPr lang="en-US" sz="1400" dirty="0"/>
              <a:t>=0.9,en;q=0.8,ko-KR;q=0.7' -H 'Cookie: WMONID=sN-76Ii8H2N' -H 'If-None-Match: "0-633-5ba349b9"' -H 'If-Modified-Since: Thu, 20 Sep 2018 07:18:17 GMT' --compressed --insecure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6121207" y="430208"/>
            <a:ext cx="5112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자세한 설명은 생략 하겠습니다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구글 검색 이용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키워드 드렸습니다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.).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2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1" cy="1699572"/>
            <a:chOff x="389909" y="1095874"/>
            <a:chExt cx="1031051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8D71FF-35DC-483F-A996-91C51C7CF19F}"/>
                </a:ext>
              </a:extLst>
            </p:cNvPr>
            <p:cNvSpPr txBox="1"/>
            <p:nvPr/>
          </p:nvSpPr>
          <p:spPr>
            <a:xfrm>
              <a:off x="521355" y="2019204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Install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E6CCE47-A16C-4A47-9261-EFD2485B7330}"/>
              </a:ext>
            </a:extLst>
          </p:cNvPr>
          <p:cNvGrpSpPr/>
          <p:nvPr/>
        </p:nvGrpSpPr>
        <p:grpSpPr>
          <a:xfrm>
            <a:off x="249593" y="3840443"/>
            <a:ext cx="1250663" cy="1589670"/>
            <a:chOff x="276901" y="3803119"/>
            <a:chExt cx="1250663" cy="15896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26EE3F0-EC3D-4DB7-A63B-44BF080C65BB}"/>
                </a:ext>
              </a:extLst>
            </p:cNvPr>
            <p:cNvSpPr txBox="1"/>
            <p:nvPr/>
          </p:nvSpPr>
          <p:spPr>
            <a:xfrm>
              <a:off x="276901" y="3803119"/>
              <a:ext cx="12506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virtualenv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KoPubWorld돋움체_Pro Medium" panose="00000600000000000000" pitchFamily="50" charset="-127"/>
                </a:rPr>
                <a:t> 설치</a:t>
              </a:r>
              <a:endParaRPr lang="ko-KR" altLang="ko-KR" sz="1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5969471-CC6E-460F-9C5B-6C327FDC99E9}"/>
                </a:ext>
              </a:extLst>
            </p:cNvPr>
            <p:cNvSpPr txBox="1"/>
            <p:nvPr/>
          </p:nvSpPr>
          <p:spPr>
            <a:xfrm>
              <a:off x="446017" y="4135134"/>
              <a:ext cx="9124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Scrapy </a:t>
              </a:r>
              <a:r>
                <a:rPr lang="ko-KR" altLang="en-US" sz="1100" dirty="0" smtClean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설치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4ED548-96D9-4A8A-8E1A-0EC8ED8B6F24}"/>
                </a:ext>
              </a:extLst>
            </p:cNvPr>
            <p:cNvSpPr txBox="1"/>
            <p:nvPr/>
          </p:nvSpPr>
          <p:spPr>
            <a:xfrm>
              <a:off x="352241" y="4467149"/>
              <a:ext cx="10999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52687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KoPubWorld돋움체_Pro Medium" panose="00000600000000000000" pitchFamily="50" charset="-127"/>
                </a:rPr>
                <a:t>Create Project</a:t>
              </a:r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AB5590-CDDB-460B-B974-AAA8F267ECB9}"/>
                </a:ext>
              </a:extLst>
            </p:cNvPr>
            <p:cNvSpPr txBox="1"/>
            <p:nvPr/>
          </p:nvSpPr>
          <p:spPr>
            <a:xfrm>
              <a:off x="809867" y="479916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9168A36-24C4-4539-9142-51C57195DA1D}"/>
                </a:ext>
              </a:extLst>
            </p:cNvPr>
            <p:cNvSpPr txBox="1"/>
            <p:nvPr/>
          </p:nvSpPr>
          <p:spPr>
            <a:xfrm>
              <a:off x="809870" y="513117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ko-KR" sz="1100" dirty="0">
                <a:solidFill>
                  <a:srgbClr val="52687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EB359E6-7A69-4880-8FD7-7212D16B5881}"/>
              </a:ext>
            </a:extLst>
          </p:cNvPr>
          <p:cNvSpPr txBox="1"/>
          <p:nvPr/>
        </p:nvSpPr>
        <p:spPr>
          <a:xfrm>
            <a:off x="2654052" y="522540"/>
            <a:ext cx="1566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virtualenv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설치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44" y="614872"/>
            <a:ext cx="5888626" cy="6335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DC62E7-3D46-4F42-A032-0947BD8379DF}"/>
              </a:ext>
            </a:extLst>
          </p:cNvPr>
          <p:cNvSpPr txBox="1"/>
          <p:nvPr/>
        </p:nvSpPr>
        <p:spPr>
          <a:xfrm>
            <a:off x="6955522" y="1557539"/>
            <a:ext cx="52485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왼쪽에 보이는 이 부분은 제 컴퓨터 환경인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mac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운영체제인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OSX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의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terminal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에서 명령어를 입력한 내용들입니다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linux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에서는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동일하게 사용 가능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)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근데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windows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같은 경우 다른 부분이 존재 합니다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google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에 윈도우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virtualenv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실행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 설치 등등 검색하면 으으으음층나게 많은 자료들을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만나보실 수 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133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789</Words>
  <Application>Microsoft Macintosh PowerPoint</Application>
  <PresentationFormat>Widescreen</PresentationFormat>
  <Paragraphs>216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Haan YoonGothic 740</vt:lpstr>
      <vt:lpstr>Haan YoonGothic 760</vt:lpstr>
      <vt:lpstr>KoPubWorld돋움체_Pro Medium</vt:lpstr>
      <vt:lpstr>NanumSquareOTF</vt:lpstr>
      <vt:lpstr>나눔스퀘어OTF</vt:lpstr>
      <vt:lpstr>나눔스퀘어OTF Bold</vt:lpstr>
      <vt:lpstr>나눔스퀘어OTF ExtraBold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Shin woongbi</cp:lastModifiedBy>
  <cp:revision>170</cp:revision>
  <dcterms:created xsi:type="dcterms:W3CDTF">2019-04-26T01:56:18Z</dcterms:created>
  <dcterms:modified xsi:type="dcterms:W3CDTF">2019-12-03T01:55:00Z</dcterms:modified>
  <cp:category/>
</cp:coreProperties>
</file>